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77" r:id="rId3"/>
    <p:sldId id="278" r:id="rId4"/>
    <p:sldId id="281" r:id="rId5"/>
    <p:sldId id="284" r:id="rId6"/>
    <p:sldId id="283" r:id="rId7"/>
    <p:sldId id="282" r:id="rId8"/>
    <p:sldId id="285" r:id="rId9"/>
    <p:sldId id="289" r:id="rId10"/>
    <p:sldId id="288" r:id="rId11"/>
    <p:sldId id="286" r:id="rId12"/>
    <p:sldId id="287" r:id="rId13"/>
    <p:sldId id="290" r:id="rId14"/>
    <p:sldId id="292" r:id="rId15"/>
    <p:sldId id="294" r:id="rId16"/>
    <p:sldId id="279" r:id="rId17"/>
    <p:sldId id="280" r:id="rId18"/>
    <p:sldId id="297" r:id="rId19"/>
    <p:sldId id="296" r:id="rId20"/>
    <p:sldId id="298" r:id="rId21"/>
    <p:sldId id="299" r:id="rId22"/>
    <p:sldId id="300" r:id="rId23"/>
    <p:sldId id="301" r:id="rId24"/>
    <p:sldId id="27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A16AF3-80AF-430F-8CB0-662117E49038}">
          <p14:sldIdLst/>
        </p14:section>
        <p14:section name="Раздел 1" id="{4D02C900-5CBB-4629-818A-404C09EDBB5D}">
          <p14:sldIdLst>
            <p14:sldId id="269"/>
            <p14:sldId id="277"/>
            <p14:sldId id="278"/>
            <p14:sldId id="281"/>
            <p14:sldId id="284"/>
            <p14:sldId id="283"/>
            <p14:sldId id="282"/>
            <p14:sldId id="285"/>
            <p14:sldId id="289"/>
            <p14:sldId id="288"/>
            <p14:sldId id="286"/>
            <p14:sldId id="287"/>
            <p14:sldId id="290"/>
            <p14:sldId id="292"/>
            <p14:sldId id="294"/>
            <p14:sldId id="279"/>
            <p14:sldId id="280"/>
            <p14:sldId id="297"/>
            <p14:sldId id="296"/>
            <p14:sldId id="298"/>
            <p14:sldId id="299"/>
            <p14:sldId id="300"/>
            <p14:sldId id="301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213" y="915723"/>
            <a:ext cx="1961003" cy="141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0A97AC-7D1E-4051-A1EE-74D4C56BE76F}"/>
              </a:ext>
            </a:extLst>
          </p:cNvPr>
          <p:cNvSpPr/>
          <p:nvPr/>
        </p:nvSpPr>
        <p:spPr>
          <a:xfrm>
            <a:off x="1027290" y="2483555"/>
            <a:ext cx="873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«Типичные ошибки при выполнении заданий линий 24,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27 , 28.  »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Кириенко М.В.</a:t>
            </a:r>
          </a:p>
        </p:txBody>
      </p:sp>
    </p:spTree>
    <p:extLst>
      <p:ext uri="{BB962C8B-B14F-4D97-AF65-F5344CB8AC3E}">
        <p14:creationId xmlns:p14="http://schemas.microsoft.com/office/powerpoint/2010/main" val="3171321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008" y="1288974"/>
            <a:ext cx="11738170" cy="442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68" y="724314"/>
            <a:ext cx="10077057" cy="555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442" y="1112704"/>
            <a:ext cx="10033333" cy="46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670" y="896753"/>
            <a:ext cx="9034405" cy="493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4569" y="1399142"/>
            <a:ext cx="92433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03383" y="969484"/>
            <a:ext cx="9450292" cy="21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113" y="3216925"/>
            <a:ext cx="10036367" cy="30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1860" y="1028343"/>
            <a:ext cx="96397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Х- и Y-хромосомах человека существуют </a:t>
            </a:r>
            <a:r>
              <a:rPr lang="ru-RU" sz="2000" dirty="0" err="1"/>
              <a:t>псевдоаутосомные</a:t>
            </a:r>
            <a:r>
              <a:rPr lang="ru-RU" sz="2000" dirty="0"/>
              <a:t> участки, которые содержат аллели одного гена, и между ними может происходить кроссинговер. Один из таких генов вызывает аномалии в развитии кисти. Аллель гена образования перепонок между пальцами (перепончатые пальцы) наследуется </a:t>
            </a:r>
            <a:r>
              <a:rPr lang="ru-RU" sz="2000" dirty="0" err="1"/>
              <a:t>голандрически</a:t>
            </a:r>
            <a:r>
              <a:rPr lang="ru-RU" sz="2000" dirty="0"/>
              <a:t> (наследование по </a:t>
            </a:r>
            <a:r>
              <a:rPr lang="ru-RU" sz="2000" dirty="0" err="1"/>
              <a:t>гетерогаметному</a:t>
            </a:r>
            <a:r>
              <a:rPr lang="ru-RU" sz="2000" dirty="0"/>
              <a:t> полу). Женщина с нормальным развитием кисти и нормальными пальцами вышла замуж за мужчину с аномалией развития кисти и перепончатыми пальцами, гомозиготная мать которого не имела аномалии в развитии кисти. Родившаяся в этом браке дочь с аномалией развития кисти вышла замуж за мужчину без названных аномалий. Определите генотипы родителей и генотипы, фенотипы, пол возможного потомства. Возможно ли рождение в первом браке ребенка с нормальным развитием кисти и перепонками между пальцами? Ответ поясните.</a:t>
            </a:r>
          </a:p>
        </p:txBody>
      </p:sp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 descr="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 descr="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Дарья\Desktop\yAfbsz5IefV3N7yOwKarlqnflPbCdj4ZUuHfhOs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1340" y="662020"/>
            <a:ext cx="8956713" cy="5793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1349" y="1305342"/>
            <a:ext cx="82626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Высота растения определяется четырьмя аллелями двух неаллельных </a:t>
            </a:r>
            <a:r>
              <a:rPr lang="ru-RU" sz="2000" dirty="0" err="1"/>
              <a:t>несцепленных</a:t>
            </a:r>
            <a:r>
              <a:rPr lang="ru-RU" sz="2000" dirty="0"/>
              <a:t> генов по типу полимерии. Максимальная высота взрослого растения составляет 210 мм. Минимальная высота гомозиготного по рецессивным аллелям взрослого растения составляет 190 мм. Скрещивали растение высотой 210 мм с растением с высотой 190 мм, все полученное гибридное потомство было единообразным. При самоопылении гибридов первого поколения получилось фенотипическое расщепление классов потомков в количественном соотношении 1:4:6:4:1. Составьте схемы двух скрещиваний. Определите генотипы родительских особей и генотипы, фенотипы (высоту гибридов) возможного потомства в двух скрещиваниях. Объясните изменение высоты растений у возможных потомков во втором скрещивании.</a:t>
            </a:r>
          </a:p>
        </p:txBody>
      </p:sp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5" name="Picture 1" descr="C:\Users\Дарья\Desktop\задач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4892" y="547811"/>
            <a:ext cx="5772798" cy="5811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Рисунок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3210" y="1630497"/>
            <a:ext cx="7429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59306" y="5475383"/>
            <a:ext cx="698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Рис. 3.9. Выполнение блока «Задание с изображением биологического объекта» </a:t>
            </a:r>
          </a:p>
        </p:txBody>
      </p:sp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1181" y="1024569"/>
            <a:ext cx="93753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человека аллели генов куриной слепоты (ночной слепоты) и отсутствия потовых желёз находятся в одной хромосоме и наследуются сцепленно с Х-хромосомой. Женщина без указанных заболеваний, у </a:t>
            </a:r>
            <a:r>
              <a:rPr lang="ru-RU" sz="2400" dirty="0" err="1"/>
              <a:t>дигомозиготной</a:t>
            </a:r>
            <a:r>
              <a:rPr lang="ru-RU" sz="2400" dirty="0"/>
              <a:t> матери которой отсутствовали потовые железы, а у отца была куриная слепота, вышла замуж за мужчину, не имеющего этих заболеваний. Родившаяся в этом браке гомозиготная здоровая дочь вышла замуж за мужчину, не имеющего этих заболеваний. В их семье родился ребёнок с отсутствием потовых желёз. Составьте схемы решения задачи. Укажите генотипы родителей и генотипы, фенотипы, пол возможного потомства в двух браках. Возможно ли в первом браке рождение ребёнка, имеющего названные заболевания? Ответ поясните</a:t>
            </a:r>
          </a:p>
        </p:txBody>
      </p:sp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2" name="Picture 2" descr="C:\Users\Дарья\Desktop\задача 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451" y="1064276"/>
            <a:ext cx="7821976" cy="536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22872" y="1582341"/>
            <a:ext cx="86812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человека </a:t>
            </a:r>
            <a:r>
              <a:rPr lang="ru-RU" sz="2400" dirty="0" err="1"/>
              <a:t>брахидактилия</a:t>
            </a:r>
            <a:r>
              <a:rPr lang="ru-RU" sz="2400" dirty="0"/>
              <a:t> (укороченные пальцы) – аутосомно-доминантная патология. Аллель гена гипертрихоза (</a:t>
            </a:r>
            <a:r>
              <a:rPr lang="ru-RU" sz="2400" dirty="0" err="1"/>
              <a:t>оволоснение</a:t>
            </a:r>
            <a:r>
              <a:rPr lang="ru-RU" sz="2400" dirty="0"/>
              <a:t> края ушной раковины) наследуется </a:t>
            </a:r>
            <a:r>
              <a:rPr lang="ru-RU" sz="2400" dirty="0" err="1"/>
              <a:t>голандрически</a:t>
            </a:r>
            <a:r>
              <a:rPr lang="ru-RU" sz="2400" dirty="0"/>
              <a:t> (наследование по </a:t>
            </a:r>
            <a:r>
              <a:rPr lang="ru-RU" sz="2400" dirty="0" err="1"/>
              <a:t>гетерогаметному</a:t>
            </a:r>
            <a:r>
              <a:rPr lang="ru-RU" sz="2400" dirty="0"/>
              <a:t> полу). Женщина с </a:t>
            </a:r>
            <a:r>
              <a:rPr lang="ru-RU" sz="2400" dirty="0" err="1"/>
              <a:t>брахидактилией</a:t>
            </a:r>
            <a:r>
              <a:rPr lang="ru-RU" sz="2400" dirty="0"/>
              <a:t> вышла замуж за мужчину с </a:t>
            </a:r>
            <a:r>
              <a:rPr lang="ru-RU" sz="2400" dirty="0" err="1"/>
              <a:t>брахидактилией</a:t>
            </a:r>
            <a:r>
              <a:rPr lang="ru-RU" sz="2400" dirty="0"/>
              <a:t> и гипертрихозом, в этом браке родилась дочь без указанных патологий и дочь с </a:t>
            </a:r>
            <a:r>
              <a:rPr lang="ru-RU" sz="2400" dirty="0" err="1"/>
              <a:t>брахидактилией</a:t>
            </a:r>
            <a:r>
              <a:rPr lang="ru-RU" sz="2400" dirty="0"/>
              <a:t>. Родившаяся в этом браке гетерозиготная дочь вышла замуж за мужчину с нормальными пальцами и с гипертрихозом. Определите генотипы родителей и генотипы, фенотипы, пол возможного потомства в двух браках. Возможно ли рождение во втором браке сыновей без названных патологий? Ответ поясните. </a:t>
            </a:r>
          </a:p>
        </p:txBody>
      </p:sp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5" name="Picture 1" descr="C:\Users\Дарья\Desktop\задачу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311" y="793214"/>
            <a:ext cx="7788925" cy="5563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0A97AC-7D1E-4051-A1EE-74D4C56BE76F}"/>
              </a:ext>
            </a:extLst>
          </p:cNvPr>
          <p:cNvSpPr/>
          <p:nvPr/>
        </p:nvSpPr>
        <p:spPr>
          <a:xfrm>
            <a:off x="2941271" y="2385467"/>
            <a:ext cx="61265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80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24569" y="1839818"/>
          <a:ext cx="8747394" cy="3602513"/>
        </p:xfrm>
        <a:graphic>
          <a:graphicData uri="http://schemas.openxmlformats.org/drawingml/2006/table">
            <a:tbl>
              <a:tblPr/>
              <a:tblGrid>
                <a:gridCol w="1457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7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79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задания / критерия оценивания в КИМ</a:t>
                      </a:r>
                    </a:p>
                  </a:txBody>
                  <a:tcPr marL="32207" marR="32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Количество полученных первичных баллов</a:t>
                      </a:r>
                    </a:p>
                  </a:txBody>
                  <a:tcPr marL="32207" marR="32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Процент участников экзамена в субъекте Российской Федерации, получивших соответствующий первичный балл за выполнения задания </a:t>
                      </a:r>
                      <a:b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группах участников экзамена с разными уровнями подготовки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группе </a:t>
                      </a:r>
                      <a:b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не преодолевших минимальный балл, %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 группе от минимального до 60 т.б., %</a:t>
                      </a:r>
                    </a:p>
                  </a:txBody>
                  <a:tcPr marL="32207" marR="32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группе от 61 до 80 т.б., %</a:t>
                      </a:r>
                    </a:p>
                  </a:txBody>
                  <a:tcPr marL="32207" marR="32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 группе </a:t>
                      </a:r>
                      <a:b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от 81 до 100 т.б., %</a:t>
                      </a:r>
                    </a:p>
                  </a:txBody>
                  <a:tcPr marL="32207" marR="32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19">
                <a:tc rowSpan="4"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Линия 24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147" y="1852198"/>
            <a:ext cx="9441455" cy="420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1519" y="987680"/>
            <a:ext cx="9011798" cy="47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250" y="2005070"/>
            <a:ext cx="10968294" cy="295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495" y="1465242"/>
            <a:ext cx="9483174" cy="36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434" y="1790288"/>
            <a:ext cx="10130059" cy="415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130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F290E00-0081-4661-8290-0BE8FEF5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61"/>
            <a:ext cx="10515600" cy="4851502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5CC7D7-7B13-4796-B50C-E559200B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8127" y="2038119"/>
          <a:ext cx="9254172" cy="3922005"/>
        </p:xfrm>
        <a:graphic>
          <a:graphicData uri="http://schemas.openxmlformats.org/drawingml/2006/table">
            <a:tbl>
              <a:tblPr/>
              <a:tblGrid>
                <a:gridCol w="154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2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2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37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Номер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задания / критерия оценивания в КИМ</a:t>
                      </a:r>
                    </a:p>
                  </a:txBody>
                  <a:tcPr marL="32207" marR="32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Количество полученных первичных баллов</a:t>
                      </a:r>
                    </a:p>
                  </a:txBody>
                  <a:tcPr marL="32207" marR="32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Процент участников экзамена в субъекте Российской Федерации, получивших соответствующий первичный балл за выполнения задания </a:t>
                      </a:r>
                      <a:b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группах участников экзамена с разными уровнями подготовки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4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 группе </a:t>
                      </a:r>
                      <a:b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не преодолевших минимальный балл, %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группе от минимального до 60 т.б., %</a:t>
                      </a:r>
                    </a:p>
                  </a:txBody>
                  <a:tcPr marL="32207" marR="32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группе от 61 до 80 т.б., %</a:t>
                      </a:r>
                    </a:p>
                  </a:txBody>
                  <a:tcPr marL="32207" marR="32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группе </a:t>
                      </a:r>
                      <a:b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 81 до 100 т.б., %</a:t>
                      </a:r>
                    </a:p>
                  </a:txBody>
                  <a:tcPr marL="32207" marR="32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19">
                <a:tc rowSpan="4"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Линия 27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254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</a:p>
                  </a:txBody>
                  <a:tcPr marL="32207" marR="322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872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968</Words>
  <Application>Microsoft Office PowerPoint</Application>
  <PresentationFormat>Широкоэкранный</PresentationFormat>
  <Paragraphs>141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AdminCnppm</dc:creator>
  <cp:lastModifiedBy>AdminCnppm</cp:lastModifiedBy>
  <cp:revision>75</cp:revision>
  <dcterms:created xsi:type="dcterms:W3CDTF">2024-11-02T10:16:00Z</dcterms:created>
  <dcterms:modified xsi:type="dcterms:W3CDTF">2026-01-28T12:20:44Z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6FC50C313DE94FD4915AA6F606A7E420_12</vt:lpwstr>
  </property>
  <property fmtid="{D5CDD505-2E9C-101B-9397-08002B2CF9AE}" pid="3" name="KSOProductBuildVer">
    <vt:lpwstr>1049-12.2.0.19805</vt:lpwstr>
  </property>
</Properties>
</file>